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78B4"/>
    <a:srgbClr val="A7CDE2"/>
    <a:srgbClr val="36A047"/>
    <a:srgbClr val="F69898"/>
    <a:srgbClr val="E21F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15"/>
    <p:restoredTop sz="94694"/>
  </p:normalViewPr>
  <p:slideViewPr>
    <p:cSldViewPr snapToGrid="0" snapToObjects="1">
      <p:cViewPr>
        <p:scale>
          <a:sx n="76" d="100"/>
          <a:sy n="76" d="100"/>
        </p:scale>
        <p:origin x="128" y="352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167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0EA778-7819-C844-B7EF-4C1BAE77ADC4}" type="datetimeFigureOut">
              <a:rPr lang="en-US" smtClean="0"/>
              <a:t>5/12/19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14021-52E9-CB4A-8318-F8D7226924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686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14021-52E9-CB4A-8318-F8D7226924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512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Single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14021-52E9-CB4A-8318-F8D72269242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756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14021-52E9-CB4A-8318-F8D72269242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554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Average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614021-52E9-CB4A-8318-F8D72269242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200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29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67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281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46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97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2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82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19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67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887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458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AFBDB-8D58-854A-A144-FEDD31C73D75}" type="datetimeFigureOut">
              <a:rPr lang="en-US" smtClean="0"/>
              <a:t>5/12/19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C61965-3B18-C24B-A0A1-F07ABDEC88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434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jpg"/><Relationship Id="rId9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ECC983F-0D53-F640-AFCC-ADF438BBD7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209" y="2054447"/>
            <a:ext cx="3112241" cy="1691179"/>
          </a:xfrm>
          <a:ln w="12700">
            <a:noFill/>
          </a:ln>
        </p:spPr>
        <p:txBody>
          <a:bodyPr>
            <a:normAutofit/>
          </a:bodyPr>
          <a:lstStyle/>
          <a:p>
            <a:r>
              <a:rPr lang="en-US" sz="2400" dirty="0"/>
              <a:t>Goal</a:t>
            </a:r>
          </a:p>
          <a:p>
            <a:pPr algn="l"/>
            <a:r>
              <a:rPr lang="en-US" sz="1600" dirty="0"/>
              <a:t>Our goal is to replicate the hierarchical clustering analysis from Johansson et al.</a:t>
            </a:r>
            <a:r>
              <a:rPr lang="en-US" sz="1600" baseline="30000" dirty="0"/>
              <a:t>†</a:t>
            </a:r>
            <a:r>
              <a:rPr lang="en-US" sz="1600" dirty="0"/>
              <a:t> in Figure 1.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DBC5D4F-D235-C140-8712-28690885DC5B}"/>
              </a:ext>
            </a:extLst>
          </p:cNvPr>
          <p:cNvSpPr txBox="1">
            <a:spLocks/>
          </p:cNvSpPr>
          <p:nvPr/>
        </p:nvSpPr>
        <p:spPr>
          <a:xfrm>
            <a:off x="419981" y="3640305"/>
            <a:ext cx="3181493" cy="5998164"/>
          </a:xfrm>
          <a:prstGeom prst="rect">
            <a:avLst/>
          </a:prstGeom>
          <a:ln w="12700"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Background</a:t>
            </a:r>
          </a:p>
          <a:p>
            <a:pPr algn="l"/>
            <a:r>
              <a:rPr lang="en-US" sz="1600" dirty="0"/>
              <a:t>Many cancer treatments have been specific to the affected organ rather than the genomic make-up of the cancerous tumors. However, tumors often behave according to their gene expressions. With the goal of developing organ-specific treatments, significant research has been tone to identify which are relevant to the likelihood that a tumor will metastasize (spread to other organs).</a:t>
            </a:r>
          </a:p>
          <a:p>
            <a:pPr algn="l"/>
            <a:r>
              <a:rPr lang="en-US" sz="1600" dirty="0"/>
              <a:t>PAM50, a result of extensive research, is a set of 50 genes that characterize five subtypes of breast cancer tumors: Basal-like, HER2, Luminal A, Luminal B, and Normal-like. Johansson et al.</a:t>
            </a:r>
            <a:r>
              <a:rPr lang="en-US" sz="1600" baseline="30000" dirty="0"/>
              <a:t>†</a:t>
            </a:r>
            <a:r>
              <a:rPr lang="en-US" sz="1600" dirty="0"/>
              <a:t> considered gene expression for 45 tumors from the Oslo2 study set. They used unsupervised hierarchical clustering on the available 37 (of 50) PAM50 genes to characterize subtypes.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D3A5110D-F752-734E-89A3-DECD33F16B69}"/>
              </a:ext>
            </a:extLst>
          </p:cNvPr>
          <p:cNvSpPr txBox="1">
            <a:spLocks/>
          </p:cNvSpPr>
          <p:nvPr/>
        </p:nvSpPr>
        <p:spPr>
          <a:xfrm>
            <a:off x="4092004" y="6887758"/>
            <a:ext cx="3869487" cy="5562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Algorithm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F8FBEDEB-1E2F-574B-83CC-B8F6F7C3197F}"/>
              </a:ext>
            </a:extLst>
          </p:cNvPr>
          <p:cNvSpPr txBox="1">
            <a:spLocks/>
          </p:cNvSpPr>
          <p:nvPr/>
        </p:nvSpPr>
        <p:spPr>
          <a:xfrm>
            <a:off x="4092004" y="7393880"/>
            <a:ext cx="3869486" cy="2144295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500"/>
              </a:lnSpc>
            </a:pPr>
            <a:r>
              <a:rPr lang="en-US" sz="1600" b="1" dirty="0" err="1"/>
              <a:t>HierarchicalClustering</a:t>
            </a:r>
            <a:r>
              <a:rPr lang="en-US" sz="1600" dirty="0"/>
              <a:t>(data, n, method)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clusters = n lists each of a single data point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</a:t>
            </a:r>
            <a:r>
              <a:rPr lang="en-US" sz="1600" b="1" dirty="0"/>
              <a:t>while</a:t>
            </a:r>
            <a:r>
              <a:rPr lang="en-US" sz="1600" dirty="0"/>
              <a:t> |clusters| &gt; 1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  Ci, </a:t>
            </a:r>
            <a:r>
              <a:rPr lang="en-US" sz="1600" dirty="0" err="1"/>
              <a:t>Cj</a:t>
            </a:r>
            <a:r>
              <a:rPr lang="en-US" sz="1600" dirty="0"/>
              <a:t> = closest clusters using method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  remove Ci, </a:t>
            </a:r>
            <a:r>
              <a:rPr lang="en-US" sz="1600" dirty="0" err="1"/>
              <a:t>Cj</a:t>
            </a:r>
            <a:r>
              <a:rPr lang="en-US" sz="1600" dirty="0"/>
              <a:t> from clusters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  add Ci + </a:t>
            </a:r>
            <a:r>
              <a:rPr lang="en-US" sz="1600" dirty="0" err="1"/>
              <a:t>Cj</a:t>
            </a:r>
            <a:r>
              <a:rPr lang="en-US" sz="1600" dirty="0"/>
              <a:t> to clusters</a:t>
            </a:r>
          </a:p>
          <a:p>
            <a:pPr algn="l">
              <a:lnSpc>
                <a:spcPts val="500"/>
              </a:lnSpc>
            </a:pPr>
            <a:r>
              <a:rPr lang="en-US" sz="1600" dirty="0"/>
              <a:t>  </a:t>
            </a:r>
            <a:r>
              <a:rPr lang="en-US" sz="1600" b="1" dirty="0"/>
              <a:t>return</a:t>
            </a:r>
            <a:r>
              <a:rPr lang="en-US" sz="1600" dirty="0"/>
              <a:t> clusters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29CFA28-8B6C-424F-A7FC-B8DB8A303A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73" t="7917" r="20223" b="68173"/>
          <a:stretch/>
        </p:blipFill>
        <p:spPr>
          <a:xfrm>
            <a:off x="3873832" y="2432099"/>
            <a:ext cx="4199957" cy="3759779"/>
          </a:xfrm>
          <a:prstGeom prst="rect">
            <a:avLst/>
          </a:prstGeom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D0E32599-8277-3844-AFD7-FD2062EB5AD3}"/>
              </a:ext>
            </a:extLst>
          </p:cNvPr>
          <p:cNvSpPr txBox="1">
            <a:spLocks/>
          </p:cNvSpPr>
          <p:nvPr/>
        </p:nvSpPr>
        <p:spPr>
          <a:xfrm>
            <a:off x="3028869" y="96888"/>
            <a:ext cx="12230261" cy="18602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1371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Hierarchical Clustering of Cancerous Tumors</a:t>
            </a:r>
          </a:p>
          <a:p>
            <a:br>
              <a:rPr lang="en-US" sz="400" dirty="0"/>
            </a:br>
            <a:r>
              <a:rPr lang="en-US" sz="3200" dirty="0"/>
              <a:t>R. </a:t>
            </a:r>
            <a:r>
              <a:rPr lang="en-US" sz="3200" b="1" dirty="0"/>
              <a:t>Teal</a:t>
            </a:r>
            <a:r>
              <a:rPr lang="en-US" sz="3200" dirty="0"/>
              <a:t> Witter ’20</a:t>
            </a:r>
          </a:p>
          <a:p>
            <a:br>
              <a:rPr lang="en-US" sz="400" dirty="0"/>
            </a:br>
            <a:r>
              <a:rPr lang="en-US" sz="2400" dirty="0"/>
              <a:t>Middlebury College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4DDC4D3-EB96-5144-8C17-BA59E152F630}"/>
              </a:ext>
            </a:extLst>
          </p:cNvPr>
          <p:cNvSpPr txBox="1"/>
          <p:nvPr/>
        </p:nvSpPr>
        <p:spPr>
          <a:xfrm>
            <a:off x="4875530" y="6249552"/>
            <a:ext cx="2196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1: Unsupervised.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2F386B77-C810-BB49-BF36-0AF280C1D7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18" t="31698" r="28895" b="65157"/>
          <a:stretch/>
        </p:blipFill>
        <p:spPr>
          <a:xfrm>
            <a:off x="5029994" y="1996740"/>
            <a:ext cx="1993505" cy="509073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E18BD95-5040-0E4F-8B93-F7D3B3040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708" y="336862"/>
            <a:ext cx="2531750" cy="1398792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E834BB74-780A-004B-8C5A-9136206831CF}"/>
              </a:ext>
            </a:extLst>
          </p:cNvPr>
          <p:cNvSpPr/>
          <p:nvPr/>
        </p:nvSpPr>
        <p:spPr>
          <a:xfrm>
            <a:off x="319947" y="9860217"/>
            <a:ext cx="108685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aseline="30000" dirty="0"/>
              <a:t>†</a:t>
            </a:r>
            <a:r>
              <a:rPr lang="en-US" sz="1400" dirty="0"/>
              <a:t> Johansson, Henrik J., et al. "Breast Cancer Quantitative Proteome and Proteogenomic Landscape." </a:t>
            </a:r>
            <a:r>
              <a:rPr lang="en-US" sz="1400" i="1" dirty="0"/>
              <a:t>Nature Communications </a:t>
            </a:r>
            <a:r>
              <a:rPr lang="en-US" sz="1400" dirty="0"/>
              <a:t>10.1 (2019): 1600.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D12CBC9A-AF08-3F43-8AD4-FE898A046EDE}"/>
              </a:ext>
            </a:extLst>
          </p:cNvPr>
          <p:cNvSpPr txBox="1">
            <a:spLocks/>
          </p:cNvSpPr>
          <p:nvPr/>
        </p:nvSpPr>
        <p:spPr>
          <a:xfrm>
            <a:off x="8354560" y="2088313"/>
            <a:ext cx="4657546" cy="2202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Experiment</a:t>
            </a:r>
          </a:p>
          <a:p>
            <a:pPr algn="l"/>
            <a:r>
              <a:rPr lang="en-US" sz="1600" dirty="0"/>
              <a:t>We use hierarchical clustering on the 37 available genes. Whereas Johansson et al.</a:t>
            </a:r>
            <a:r>
              <a:rPr lang="en-US" sz="1600" baseline="30000" dirty="0"/>
              <a:t>†</a:t>
            </a:r>
            <a:r>
              <a:rPr lang="en-US" sz="1600" dirty="0"/>
              <a:t> utilized unsupervised clustering, we compare and contrast single, complete, and average clustering techniques.</a:t>
            </a:r>
          </a:p>
          <a:p>
            <a:pPr algn="l"/>
            <a:r>
              <a:rPr lang="en-US" sz="1600" dirty="0"/>
              <a:t>The two-way clustering analysis naturally lends itself to two measures of success:</a:t>
            </a:r>
          </a:p>
          <a:p>
            <a:pPr algn="l"/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106190-610B-D343-B30A-FB710607803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595" t="6091" r="21839" b="16543"/>
          <a:stretch/>
        </p:blipFill>
        <p:spPr>
          <a:xfrm>
            <a:off x="8602160" y="5555653"/>
            <a:ext cx="4106967" cy="40104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2F0DA08-ECD5-FA49-B425-B524D2A39FA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667" t="4937" r="30402" b="15324"/>
          <a:stretch/>
        </p:blipFill>
        <p:spPr>
          <a:xfrm>
            <a:off x="13353100" y="1401472"/>
            <a:ext cx="3838673" cy="401046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C7A838F-5366-D84B-A37A-30D115EAD8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093" t="27670" r="40223" b="46941"/>
          <a:stretch/>
        </p:blipFill>
        <p:spPr>
          <a:xfrm>
            <a:off x="16299502" y="168190"/>
            <a:ext cx="1425790" cy="14970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660486-7582-084F-9B91-AA763B00539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908" t="7245" r="30966" b="17202"/>
          <a:stretch/>
        </p:blipFill>
        <p:spPr>
          <a:xfrm>
            <a:off x="13110100" y="5595324"/>
            <a:ext cx="4081673" cy="3931121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712DFE5-D02D-914D-A1A1-3C3AAB8BFCE5}"/>
              </a:ext>
            </a:extLst>
          </p:cNvPr>
          <p:cNvSpPr txBox="1"/>
          <p:nvPr/>
        </p:nvSpPr>
        <p:spPr>
          <a:xfrm>
            <a:off x="14239197" y="9469192"/>
            <a:ext cx="22043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Figure 4: Average.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0D8CB12-5EEE-9E47-B048-40D0F8BC44FC}"/>
              </a:ext>
            </a:extLst>
          </p:cNvPr>
          <p:cNvSpPr txBox="1"/>
          <p:nvPr/>
        </p:nvSpPr>
        <p:spPr>
          <a:xfrm>
            <a:off x="8919570" y="9463989"/>
            <a:ext cx="39647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Figure 2: Single.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DFB03A2-3971-3547-A2B0-7CF19455F3A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79795" t="8873" r="9946" b="86074"/>
          <a:stretch/>
        </p:blipFill>
        <p:spPr>
          <a:xfrm>
            <a:off x="8367867" y="4307282"/>
            <a:ext cx="1643451" cy="1063754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78E92BBD-325B-524B-9945-4AC7B62658EB}"/>
              </a:ext>
            </a:extLst>
          </p:cNvPr>
          <p:cNvSpPr txBox="1"/>
          <p:nvPr/>
        </p:nvSpPr>
        <p:spPr>
          <a:xfrm>
            <a:off x="14414168" y="5217098"/>
            <a:ext cx="24605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3: Complete.</a:t>
            </a:r>
          </a:p>
        </p:txBody>
      </p:sp>
      <p:sp>
        <p:nvSpPr>
          <p:cNvPr id="43" name="Subtitle 2">
            <a:extLst>
              <a:ext uri="{FF2B5EF4-FFF2-40B4-BE49-F238E27FC236}">
                <a16:creationId xmlns:a16="http://schemas.microsoft.com/office/drawing/2014/main" id="{E844EA3F-8259-0447-B661-C58D75763144}"/>
              </a:ext>
            </a:extLst>
          </p:cNvPr>
          <p:cNvSpPr txBox="1">
            <a:spLocks/>
          </p:cNvSpPr>
          <p:nvPr/>
        </p:nvSpPr>
        <p:spPr>
          <a:xfrm>
            <a:off x="9755803" y="4211482"/>
            <a:ext cx="3436104" cy="18602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7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290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148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400" indent="0" algn="ctr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" dirty="0"/>
          </a:p>
          <a:p>
            <a:pPr algn="l">
              <a:spcBef>
                <a:spcPts val="300"/>
              </a:spcBef>
            </a:pPr>
            <a:r>
              <a:rPr lang="en-US" sz="1600" dirty="0"/>
              <a:t>How closely do tumor clusters </a:t>
            </a:r>
          </a:p>
          <a:p>
            <a:pPr algn="l">
              <a:spcBef>
                <a:spcPts val="300"/>
              </a:spcBef>
            </a:pPr>
            <a:r>
              <a:rPr lang="en-US" sz="1600" dirty="0"/>
              <a:t>match PAM50 subtypes?</a:t>
            </a:r>
          </a:p>
          <a:p>
            <a:pPr algn="l">
              <a:spcBef>
                <a:spcPts val="300"/>
              </a:spcBef>
            </a:pPr>
            <a:endParaRPr lang="en-US" sz="1600" dirty="0"/>
          </a:p>
          <a:p>
            <a:pPr algn="l">
              <a:spcBef>
                <a:spcPts val="300"/>
              </a:spcBef>
            </a:pPr>
            <a:r>
              <a:rPr lang="en-US" sz="1600" dirty="0"/>
              <a:t>Are there patterns in the heatmap?</a:t>
            </a:r>
          </a:p>
        </p:txBody>
      </p:sp>
    </p:spTree>
    <p:extLst>
      <p:ext uri="{BB962C8B-B14F-4D97-AF65-F5344CB8AC3E}">
        <p14:creationId xmlns:p14="http://schemas.microsoft.com/office/powerpoint/2010/main" val="4157614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85BEF5E-0F00-7B40-BAA7-9831B46A34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85" t="13763" r="11975"/>
          <a:stretch/>
        </p:blipFill>
        <p:spPr>
          <a:xfrm>
            <a:off x="8229600" y="2670874"/>
            <a:ext cx="5162309" cy="57936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E2EA378-72F0-254C-A95D-D3E0F076A9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72" t="12113" r="26807" b="11147"/>
          <a:stretch/>
        </p:blipFill>
        <p:spPr>
          <a:xfrm>
            <a:off x="6376737" y="2670874"/>
            <a:ext cx="1712984" cy="49452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0936637-AFBC-694F-A3C7-86BFAEC75B5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79" t="12855" r="88667" b="11480"/>
          <a:stretch/>
        </p:blipFill>
        <p:spPr>
          <a:xfrm>
            <a:off x="13269618" y="2601778"/>
            <a:ext cx="594791" cy="508344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A86DBA-BACF-FE49-BEEC-C6C49433DDB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925" t="13798" r="10210" b="28977"/>
          <a:stretch/>
        </p:blipFill>
        <p:spPr>
          <a:xfrm>
            <a:off x="8261130" y="731374"/>
            <a:ext cx="5008488" cy="134726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0CFD200-14B6-264F-B767-C77F4E3E616E}"/>
              </a:ext>
            </a:extLst>
          </p:cNvPr>
          <p:cNvSpPr txBox="1"/>
          <p:nvPr/>
        </p:nvSpPr>
        <p:spPr>
          <a:xfrm>
            <a:off x="477078" y="724257"/>
            <a:ext cx="422555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1: Single hierarchical clustering. Both tumor and gene clusters exhibit typical “chaining” behavior. The more data points in a cluster, the more likely that that cluster is closest to another cluster and will continue to grow. The smaller clusters do a good job of grouping Normal, Luminal A, and Luminal B, respectively. The heatmap has only one clear grouping of lower protein abundant genes in Luminal A tumors.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56D522-905F-5747-9DB0-5AB025936CE4}"/>
              </a:ext>
            </a:extLst>
          </p:cNvPr>
          <p:cNvSpPr txBox="1"/>
          <p:nvPr/>
        </p:nvSpPr>
        <p:spPr>
          <a:xfrm>
            <a:off x="686690" y="4261658"/>
            <a:ext cx="33022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rgbClr val="E21F26"/>
                </a:solidFill>
              </a:rPr>
              <a:t>Ba Ba </a:t>
            </a:r>
            <a:r>
              <a:rPr lang="es-ES" sz="1400" b="1" dirty="0">
                <a:solidFill>
                  <a:srgbClr val="1C78B4"/>
                </a:solidFill>
              </a:rPr>
              <a:t>LA</a:t>
            </a:r>
            <a:r>
              <a:rPr lang="es-ES" sz="1400" b="1" dirty="0">
                <a:solidFill>
                  <a:srgbClr val="E21F26"/>
                </a:solidFill>
              </a:rPr>
              <a:t> Ba </a:t>
            </a:r>
            <a:r>
              <a:rPr lang="es-ES" sz="1400" b="1" dirty="0">
                <a:solidFill>
                  <a:srgbClr val="A7CDE2"/>
                </a:solidFill>
              </a:rPr>
              <a:t>LB</a:t>
            </a:r>
            <a:r>
              <a:rPr lang="es-ES" sz="1400" b="1" dirty="0">
                <a:solidFill>
                  <a:srgbClr val="E21F26"/>
                </a:solidFill>
              </a:rPr>
              <a:t> Ba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Ba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1C78B4"/>
                </a:solidFill>
              </a:rPr>
              <a:t>LA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36A047"/>
                </a:solidFill>
              </a:rPr>
              <a:t>No No No No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No </a:t>
            </a:r>
            <a:r>
              <a:rPr lang="es-ES" sz="1400" b="1" dirty="0">
                <a:solidFill>
                  <a:srgbClr val="1C78B4"/>
                </a:solidFill>
              </a:rPr>
              <a:t>LA LA </a:t>
            </a:r>
            <a:r>
              <a:rPr lang="es-ES" sz="1400" b="1" dirty="0">
                <a:solidFill>
                  <a:srgbClr val="E21F26"/>
                </a:solidFill>
              </a:rPr>
              <a:t>Ba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Ba </a:t>
            </a:r>
            <a:r>
              <a:rPr lang="es-ES" sz="1400" b="1" dirty="0">
                <a:solidFill>
                  <a:srgbClr val="A7CDE2"/>
                </a:solidFill>
              </a:rPr>
              <a:t>LB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1C78B4"/>
                </a:solidFill>
              </a:rPr>
              <a:t>LA LA LA LA </a:t>
            </a:r>
            <a:r>
              <a:rPr lang="es-ES" sz="1400" b="1" dirty="0">
                <a:solidFill>
                  <a:srgbClr val="36A047"/>
                </a:solidFill>
              </a:rPr>
              <a:t>No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A7CDE2"/>
                </a:solidFill>
              </a:rPr>
              <a:t>LB LB LB LB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36A047"/>
                </a:solidFill>
              </a:rPr>
              <a:t>No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A7CDE2"/>
                </a:solidFill>
              </a:rPr>
              <a:t>LB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F69898"/>
                </a:solidFill>
              </a:rPr>
              <a:t>HE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A7CDE2"/>
                </a:solidFill>
              </a:rPr>
              <a:t>LB LB </a:t>
            </a:r>
            <a:r>
              <a:rPr lang="es-ES" sz="1400" b="1" dirty="0">
                <a:solidFill>
                  <a:srgbClr val="1C78B4"/>
                </a:solidFill>
              </a:rPr>
              <a:t>LA</a:t>
            </a:r>
            <a:r>
              <a:rPr lang="es-ES" sz="1400" b="1" dirty="0">
                <a:solidFill>
                  <a:srgbClr val="E21F26"/>
                </a:solidFill>
              </a:rPr>
              <a:t> </a:t>
            </a:r>
            <a:r>
              <a:rPr lang="es-ES" sz="1400" b="1" dirty="0">
                <a:solidFill>
                  <a:srgbClr val="36A047"/>
                </a:solidFill>
              </a:rPr>
              <a:t>No No</a:t>
            </a:r>
            <a:r>
              <a:rPr lang="es-ES" sz="1400" b="1" dirty="0">
                <a:solidFill>
                  <a:srgbClr val="E21F26"/>
                </a:solidFill>
              </a:rPr>
              <a:t> Ba Ba </a:t>
            </a:r>
            <a:r>
              <a:rPr lang="es-ES" sz="1400" b="1" dirty="0">
                <a:solidFill>
                  <a:srgbClr val="F69898"/>
                </a:solidFill>
              </a:rPr>
              <a:t>HE HE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0FEC48B-512C-0E40-9C31-E44A5959B3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172645"/>
              </p:ext>
            </p:extLst>
          </p:nvPr>
        </p:nvGraphicFramePr>
        <p:xfrm>
          <a:off x="8229600" y="2133600"/>
          <a:ext cx="5040000" cy="5300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000">
                  <a:extLst>
                    <a:ext uri="{9D8B030D-6E8A-4147-A177-3AD203B41FA5}">
                      <a16:colId xmlns:a16="http://schemas.microsoft.com/office/drawing/2014/main" val="2274886323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991748811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070518634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133421070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05656788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853001345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392519850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69025503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86338119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709440963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098313962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069920874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44071567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32848116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130331468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79359258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686284648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325393903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750173319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65155794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96554553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664896540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450214121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782157754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73977347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113118325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157846987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145062784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52818419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37901672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786953941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862802022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094322978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734219228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168700014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41036216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421104933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182882881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27259263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236808929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582778636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070142890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734736291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2441967304"/>
                    </a:ext>
                  </a:extLst>
                </a:gridCol>
                <a:gridCol w="112000">
                  <a:extLst>
                    <a:ext uri="{9D8B030D-6E8A-4147-A177-3AD203B41FA5}">
                      <a16:colId xmlns:a16="http://schemas.microsoft.com/office/drawing/2014/main" val="3313323753"/>
                    </a:ext>
                  </a:extLst>
                </a:gridCol>
              </a:tblGrid>
              <a:tr h="530051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0924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9390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2DB4100-7C09-AF42-BE3B-A0A36FE131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21" t="12388"/>
          <a:stretch/>
        </p:blipFill>
        <p:spPr>
          <a:xfrm>
            <a:off x="6545450" y="2616591"/>
            <a:ext cx="5957699" cy="58860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3FF77A-89EC-1E49-BACB-CCA8E7DD18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294" t="12283" r="14572" b="11597"/>
          <a:stretch/>
        </p:blipFill>
        <p:spPr>
          <a:xfrm>
            <a:off x="5155096" y="2757220"/>
            <a:ext cx="1326744" cy="49035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D04525-D6F8-C64E-B4A4-9B32C68CBB4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760" t="13555" r="10401" b="12090"/>
          <a:stretch/>
        </p:blipFill>
        <p:spPr>
          <a:xfrm>
            <a:off x="6589129" y="724258"/>
            <a:ext cx="4950522" cy="142439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4E42652-2DCB-0246-BAB9-FCFB7786B06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57" t="12388" r="88692" b="12388"/>
          <a:stretch/>
        </p:blipFill>
        <p:spPr>
          <a:xfrm>
            <a:off x="11633982" y="2606966"/>
            <a:ext cx="614725" cy="505381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C320B13-5266-B244-835B-212E01BA8160}"/>
              </a:ext>
            </a:extLst>
          </p:cNvPr>
          <p:cNvSpPr txBox="1"/>
          <p:nvPr/>
        </p:nvSpPr>
        <p:spPr>
          <a:xfrm>
            <a:off x="361128" y="4879958"/>
            <a:ext cx="23025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b="1" dirty="0">
                <a:solidFill>
                  <a:srgbClr val="E21F26"/>
                </a:solidFill>
              </a:rPr>
              <a:t>Ba Ba Ba Ba Ba Ba Ba </a:t>
            </a:r>
            <a:r>
              <a:rPr lang="es-ES" sz="1050" b="1" dirty="0">
                <a:solidFill>
                  <a:srgbClr val="1C78B4"/>
                </a:solidFill>
              </a:rPr>
              <a:t>LA LA LA LA LA LA LA </a:t>
            </a:r>
            <a:r>
              <a:rPr lang="es-ES" sz="1050" b="1" dirty="0">
                <a:solidFill>
                  <a:srgbClr val="A7CDE2"/>
                </a:solidFill>
              </a:rPr>
              <a:t>LB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F69898"/>
                </a:solidFill>
              </a:rPr>
              <a:t>HE HE HE HE </a:t>
            </a:r>
            <a:r>
              <a:rPr lang="es-ES" sz="1050" b="1" dirty="0">
                <a:solidFill>
                  <a:srgbClr val="E21F26"/>
                </a:solidFill>
              </a:rPr>
              <a:t>Ba Ba </a:t>
            </a:r>
            <a:r>
              <a:rPr lang="es-ES" sz="1050" b="1" dirty="0">
                <a:solidFill>
                  <a:srgbClr val="36A047"/>
                </a:solidFill>
              </a:rPr>
              <a:t>No No No </a:t>
            </a:r>
            <a:r>
              <a:rPr lang="es-ES" sz="1050" b="1" dirty="0">
                <a:solidFill>
                  <a:srgbClr val="F69898"/>
                </a:solidFill>
              </a:rPr>
              <a:t>HE</a:t>
            </a:r>
            <a:r>
              <a:rPr lang="es-ES" sz="1050" b="1" dirty="0">
                <a:solidFill>
                  <a:srgbClr val="36A047"/>
                </a:solidFill>
              </a:rPr>
              <a:t> No No No No </a:t>
            </a:r>
            <a:r>
              <a:rPr lang="es-ES" sz="1050" b="1" dirty="0">
                <a:solidFill>
                  <a:srgbClr val="F69898"/>
                </a:solidFill>
              </a:rPr>
              <a:t>HE HE </a:t>
            </a:r>
            <a:r>
              <a:rPr lang="es-ES" sz="1050" b="1" dirty="0">
                <a:solidFill>
                  <a:srgbClr val="1C78B4"/>
                </a:solidFill>
              </a:rPr>
              <a:t>LA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A7CDE2"/>
                </a:solidFill>
              </a:rPr>
              <a:t>LB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A7CDE2"/>
                </a:solidFill>
              </a:rPr>
              <a:t>LB LB LB LB </a:t>
            </a:r>
            <a:r>
              <a:rPr lang="es-ES" sz="1050" b="1" dirty="0">
                <a:solidFill>
                  <a:srgbClr val="36A047"/>
                </a:solidFill>
              </a:rPr>
              <a:t>No </a:t>
            </a:r>
            <a:r>
              <a:rPr lang="es-ES" sz="1050" b="1" dirty="0">
                <a:solidFill>
                  <a:srgbClr val="A7CDE2"/>
                </a:solidFill>
              </a:rPr>
              <a:t>LB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F69898"/>
                </a:solidFill>
              </a:rPr>
              <a:t>HE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A7CDE2"/>
                </a:solidFill>
              </a:rPr>
              <a:t>LB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F69898"/>
                </a:solidFill>
              </a:rPr>
              <a:t>HE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A7CDE2"/>
                </a:solidFill>
              </a:rPr>
              <a:t>LB</a:t>
            </a:r>
            <a:r>
              <a:rPr lang="es-ES" sz="1050" b="1" dirty="0">
                <a:solidFill>
                  <a:srgbClr val="36A047"/>
                </a:solidFill>
              </a:rPr>
              <a:t> </a:t>
            </a:r>
            <a:r>
              <a:rPr lang="es-ES" sz="1050" b="1" dirty="0">
                <a:solidFill>
                  <a:srgbClr val="1C78B4"/>
                </a:solidFill>
              </a:rPr>
              <a:t>LA</a:t>
            </a:r>
            <a:r>
              <a:rPr lang="es-ES" sz="1050" b="1" dirty="0">
                <a:solidFill>
                  <a:srgbClr val="36A047"/>
                </a:solidFill>
              </a:rPr>
              <a:t> No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D1EC0A5-38C6-A645-BF1B-B844CB301DD7}"/>
              </a:ext>
            </a:extLst>
          </p:cNvPr>
          <p:cNvSpPr txBox="1"/>
          <p:nvPr/>
        </p:nvSpPr>
        <p:spPr>
          <a:xfrm>
            <a:off x="496956" y="724258"/>
            <a:ext cx="303001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2: Complete hierarchical clustering. All five subtypes are clustered with the most prominent examples being Basal-like, Luminal A, and Luminal B. The heatmap has two clear lower abundant groupings with respect to Basal-like and Luminal A clusters. The top right corner is predominantly average with a mix of Normal, HER2, and Luminal B.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EA74D9C-8584-DC45-B354-F922B18912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3102994"/>
              </p:ext>
            </p:extLst>
          </p:nvPr>
        </p:nvGraphicFramePr>
        <p:xfrm>
          <a:off x="6553543" y="2184781"/>
          <a:ext cx="5030955" cy="5088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799">
                  <a:extLst>
                    <a:ext uri="{9D8B030D-6E8A-4147-A177-3AD203B41FA5}">
                      <a16:colId xmlns:a16="http://schemas.microsoft.com/office/drawing/2014/main" val="2274886323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991748811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070518634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133421070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0565678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853001345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392519850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69025503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86338119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709440963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098313962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069920874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44071567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32848116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13033146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79359258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68628464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325393903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750173319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65155794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96554553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664896540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450214121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782157754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73977347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113118325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157846987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145062784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52818419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37901672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786953941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862802022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09432297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73421922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168700014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41036216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421104933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182882881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27259263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236808929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582778636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070142890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3734736291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890953138"/>
                    </a:ext>
                  </a:extLst>
                </a:gridCol>
                <a:gridCol w="111799">
                  <a:extLst>
                    <a:ext uri="{9D8B030D-6E8A-4147-A177-3AD203B41FA5}">
                      <a16:colId xmlns:a16="http://schemas.microsoft.com/office/drawing/2014/main" val="2441967304"/>
                    </a:ext>
                  </a:extLst>
                </a:gridCol>
              </a:tblGrid>
              <a:tr h="50889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0924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0316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FAEF63-5CD9-C440-9033-5115F40209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30" t="14384" r="13292"/>
          <a:stretch/>
        </p:blipFill>
        <p:spPr>
          <a:xfrm>
            <a:off x="6578359" y="2750724"/>
            <a:ext cx="5031750" cy="57001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FC78CB-B52F-5846-AA18-E2F33CD45C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77" t="11996" r="88661" b="10862"/>
          <a:stretch/>
        </p:blipFill>
        <p:spPr>
          <a:xfrm>
            <a:off x="11613400" y="2615841"/>
            <a:ext cx="581829" cy="51825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3C0BC29-A870-654C-BE0A-85F7D0E1DB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14" t="14905" r="10341" b="16862"/>
          <a:stretch/>
        </p:blipFill>
        <p:spPr>
          <a:xfrm>
            <a:off x="6581287" y="914400"/>
            <a:ext cx="4983810" cy="12918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823B3EF-2F32-4547-B444-6BC4CAF55C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706" t="12509" r="18537" b="11533"/>
          <a:stretch/>
        </p:blipFill>
        <p:spPr>
          <a:xfrm>
            <a:off x="4814709" y="2750720"/>
            <a:ext cx="1667992" cy="49090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40E6F2D-3FF8-6340-B1C1-DD7C1BA62093}"/>
              </a:ext>
            </a:extLst>
          </p:cNvPr>
          <p:cNvSpPr txBox="1"/>
          <p:nvPr/>
        </p:nvSpPr>
        <p:spPr>
          <a:xfrm>
            <a:off x="496957" y="4363607"/>
            <a:ext cx="24847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E21F26"/>
                </a:solidFill>
              </a:rPr>
              <a:t>Ba Ba Ba Ba Ba Ba Ba Ba Ba </a:t>
            </a:r>
            <a:r>
              <a:rPr lang="es-ES" sz="1200" b="1" dirty="0">
                <a:solidFill>
                  <a:srgbClr val="A7CDE2"/>
                </a:solidFill>
              </a:rPr>
              <a:t>LB</a:t>
            </a:r>
            <a:r>
              <a:rPr lang="es-ES" sz="1200" b="1" dirty="0"/>
              <a:t> </a:t>
            </a:r>
            <a:r>
              <a:rPr lang="es-ES" sz="1200" b="1" dirty="0">
                <a:solidFill>
                  <a:srgbClr val="F69898"/>
                </a:solidFill>
              </a:rPr>
              <a:t>HE HE HE HE </a:t>
            </a:r>
            <a:r>
              <a:rPr lang="es-ES" sz="1200" b="1" dirty="0">
                <a:solidFill>
                  <a:srgbClr val="36A047"/>
                </a:solidFill>
              </a:rPr>
              <a:t>No No No </a:t>
            </a:r>
            <a:r>
              <a:rPr lang="es-ES" sz="1200" b="1" dirty="0">
                <a:solidFill>
                  <a:srgbClr val="F69898"/>
                </a:solidFill>
              </a:rPr>
              <a:t>HE</a:t>
            </a:r>
            <a:r>
              <a:rPr lang="es-ES" sz="1200" b="1" dirty="0"/>
              <a:t> </a:t>
            </a:r>
            <a:r>
              <a:rPr lang="es-ES" sz="1200" b="1" dirty="0">
                <a:solidFill>
                  <a:srgbClr val="36A047"/>
                </a:solidFill>
              </a:rPr>
              <a:t>No No No No </a:t>
            </a:r>
            <a:r>
              <a:rPr lang="es-ES" sz="1200" b="1" dirty="0">
                <a:solidFill>
                  <a:srgbClr val="F69898"/>
                </a:solidFill>
              </a:rPr>
              <a:t>HE HE </a:t>
            </a:r>
            <a:r>
              <a:rPr lang="es-ES" sz="1200" b="1" dirty="0">
                <a:solidFill>
                  <a:srgbClr val="A7CDE2"/>
                </a:solidFill>
              </a:rPr>
              <a:t>LB LB </a:t>
            </a:r>
            <a:r>
              <a:rPr lang="es-ES" sz="1200" b="1" dirty="0">
                <a:solidFill>
                  <a:srgbClr val="36A047"/>
                </a:solidFill>
              </a:rPr>
              <a:t>No</a:t>
            </a:r>
            <a:r>
              <a:rPr lang="es-ES" sz="1200" b="1" dirty="0">
                <a:solidFill>
                  <a:srgbClr val="A7CDE2"/>
                </a:solidFill>
              </a:rPr>
              <a:t> </a:t>
            </a:r>
            <a:r>
              <a:rPr lang="es-ES" sz="1200" b="1" dirty="0">
                <a:solidFill>
                  <a:srgbClr val="F69898"/>
                </a:solidFill>
              </a:rPr>
              <a:t>HE</a:t>
            </a:r>
            <a:r>
              <a:rPr lang="es-ES" sz="1200" b="1" dirty="0">
                <a:solidFill>
                  <a:srgbClr val="A7CDE2"/>
                </a:solidFill>
              </a:rPr>
              <a:t> LB </a:t>
            </a:r>
            <a:r>
              <a:rPr lang="es-ES" sz="1200" b="1" dirty="0">
                <a:solidFill>
                  <a:srgbClr val="F69898"/>
                </a:solidFill>
              </a:rPr>
              <a:t>HE</a:t>
            </a:r>
            <a:r>
              <a:rPr lang="es-ES" sz="1200" b="1" dirty="0">
                <a:solidFill>
                  <a:srgbClr val="A7CDE2"/>
                </a:solidFill>
              </a:rPr>
              <a:t> LA </a:t>
            </a:r>
            <a:r>
              <a:rPr lang="es-ES" sz="1200" b="1" dirty="0">
                <a:solidFill>
                  <a:srgbClr val="36A047"/>
                </a:solidFill>
              </a:rPr>
              <a:t>No</a:t>
            </a:r>
            <a:r>
              <a:rPr lang="es-ES" sz="1200" b="1" dirty="0">
                <a:solidFill>
                  <a:srgbClr val="A7CDE2"/>
                </a:solidFill>
              </a:rPr>
              <a:t> LB LB LB LB </a:t>
            </a:r>
            <a:r>
              <a:rPr lang="es-ES" sz="1200" b="1" dirty="0">
                <a:solidFill>
                  <a:srgbClr val="1C78B4"/>
                </a:solidFill>
              </a:rPr>
              <a:t>LA</a:t>
            </a:r>
            <a:r>
              <a:rPr lang="es-ES" sz="1200" b="1" dirty="0">
                <a:solidFill>
                  <a:srgbClr val="A7CDE2"/>
                </a:solidFill>
              </a:rPr>
              <a:t> LB </a:t>
            </a:r>
            <a:r>
              <a:rPr lang="es-ES" sz="1200" b="1" dirty="0">
                <a:solidFill>
                  <a:srgbClr val="1C78B4"/>
                </a:solidFill>
              </a:rPr>
              <a:t>LA LA LA LA LA LA LA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829C61-5E0E-5F4E-BA13-71140BB8F535}"/>
              </a:ext>
            </a:extLst>
          </p:cNvPr>
          <p:cNvSpPr txBox="1"/>
          <p:nvPr/>
        </p:nvSpPr>
        <p:spPr>
          <a:xfrm>
            <a:off x="496957" y="724258"/>
            <a:ext cx="263813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3: Average hierarchical clustering. Basal-like, Normal, and Luminal A are clustered while HER2 and Luminal B are interspersed. The heat map shows two lower abundant groupings again with respect to Basal-like and Luminal A subtypes. The remainder of the heatmap is not sufficiently grouped to draw meaningful conclusions.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8B45B2D-0603-9040-9692-F12F81CAF1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4876670"/>
              </p:ext>
            </p:extLst>
          </p:nvPr>
        </p:nvGraphicFramePr>
        <p:xfrm>
          <a:off x="6559489" y="2235071"/>
          <a:ext cx="5018850" cy="5023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530">
                  <a:extLst>
                    <a:ext uri="{9D8B030D-6E8A-4147-A177-3AD203B41FA5}">
                      <a16:colId xmlns:a16="http://schemas.microsoft.com/office/drawing/2014/main" val="2274886323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991748811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070518634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133421070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0565678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853001345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392519850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69025503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86338119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709440963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098313962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069920874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44071567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32848116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13033146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79359258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68628464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325393903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750173319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65155794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96554553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664896540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450214121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782157754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73977347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113118325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157846987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145062784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52818419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37901672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786953941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862802022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09432297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73421922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168700014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41036216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421104933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182882881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27259263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236808929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582778636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070142890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3734736291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890953138"/>
                    </a:ext>
                  </a:extLst>
                </a:gridCol>
                <a:gridCol w="111530">
                  <a:extLst>
                    <a:ext uri="{9D8B030D-6E8A-4147-A177-3AD203B41FA5}">
                      <a16:colId xmlns:a16="http://schemas.microsoft.com/office/drawing/2014/main" val="2441967304"/>
                    </a:ext>
                  </a:extLst>
                </a:gridCol>
              </a:tblGrid>
              <a:tr h="50239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E21F2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F6989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36A04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A7CDE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0" marR="0" marT="0" marB="0">
                    <a:solidFill>
                      <a:srgbClr val="1C78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09242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9311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1847</TotalTime>
  <Words>661</Words>
  <Application>Microsoft Macintosh PowerPoint</Application>
  <PresentationFormat>Custom</PresentationFormat>
  <Paragraphs>42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R. Teal Witter Middlebury College</dc:title>
  <dc:creator>Witter, Teal</dc:creator>
  <cp:lastModifiedBy>Witter, Teal</cp:lastModifiedBy>
  <cp:revision>65</cp:revision>
  <cp:lastPrinted>2019-05-13T03:36:40Z</cp:lastPrinted>
  <dcterms:created xsi:type="dcterms:W3CDTF">2019-05-11T18:27:27Z</dcterms:created>
  <dcterms:modified xsi:type="dcterms:W3CDTF">2019-05-13T04:09:26Z</dcterms:modified>
</cp:coreProperties>
</file>

<file path=docProps/thumbnail.jpeg>
</file>